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0A07B-F2FA-4AF5-AE3C-8462B9E72FED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932B0-851D-4371-B502-372A462DC0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393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193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388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486BF3-084E-569F-B64F-2B769F1CF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77C52C2-FBC8-FD44-F8DC-40ED7BA7EE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6BBDCACB-C0FC-4E15-C87D-44731E865C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AFAB07-9EE0-0979-7F3B-CB68FD8427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718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Person: An individual who relates personally to OER communities.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Event: A gathering of people which takes place at a certain location (virtual or physical) at a certain time.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Organization: A group of people sharing collective goals: universities, corporations, associations, and many others.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Project: A temporary undertaking intended to accomplish particular tasks under time constraints.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Service: A permanently available offering that provides functionality and value to its users.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Tool: A tool that can be used to produce and distribute OER or that enables access or contribution to OER in any particular way.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/>
              <a:t>Policy: A formal regulation or strategy regarding the creation and use of OER.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8932B0-851D-4371-B502-372A462DC0F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004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5B6E8-03EE-9D9C-2C49-AE4324AAC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CD7634-1D4D-B126-E217-73AF30559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FD72D1-F060-F02E-78C7-59534130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6FDE48-B34E-4A2C-D71C-F8E0EE30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F4BC78-6565-38FE-14DC-1B8869CB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2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68E6C7-C090-A3CF-D311-990466642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01E059-4B22-53D2-AEA3-72D7A0E8C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2CE2D5-F6DF-E36A-0079-9A207099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273917-4CBA-16F1-6864-6AAEFF71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154175-6ADE-E0EC-DF74-82D4E107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83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F844A1C-42B2-A1B1-CC7F-DCA3A8FC06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ACA4BA-DF3F-ACAC-F160-DC8EFFEF0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AA6014-0AC3-A13D-5791-D3606BCC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948BCD-F609-D02B-84EB-D96461B4C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686A7C-99F1-A197-AB11-EE624C17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76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C4F0CF-8E30-1E2B-910A-C2027E11E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50FBCF-0CC7-3012-B265-DAB761B28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285A9A-356C-E673-7D96-7FE9E893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B41124-983C-B5F0-4D93-2D4DE383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FC50F3-81BD-DE99-92C9-3296C8AFE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6651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E59668-49DA-FE7C-E4AF-8CF0BFD6A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077724-6C04-3D1C-F3FE-5344F5B02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6FB589-63BB-6FEB-8BE2-12A0CFEF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B7CD61-3C89-C8DF-0F97-DD7C8D21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6C27B0-3518-F228-F1E8-1D1BC67A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19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C75CF-B7CB-6485-1011-CFEA140C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1A560-D87F-9913-129A-EC9744D3BC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48620E-8E3E-5BC8-3998-408C2116C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69F021-809B-5BEF-626F-DAEB1E712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7ABF60-E390-6555-4A6C-F1B5C59A9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05CFFE-74C5-9FFE-C46F-319682DD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092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CC5200-452D-74C6-B3ED-533D164C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E63D8F-02D8-E06D-6A95-C8728C7E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F8F39B-2CF7-8AAB-8601-440D0269B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1F079A-D50A-CD62-3216-F998B930C7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6D7DF2-1302-7318-771A-DD63D2058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1A62B5B-6F33-7FF1-4FF2-D44989AA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426DFC-21EB-4DD4-33FD-AB82DF39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F3067C6-6EC2-365A-BE79-136C8A14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49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73FDE-6F06-E61B-2C14-60378C1F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C2B39B-9571-33CE-7F48-DDC8D4270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84BF736-5F0E-7577-C5D9-18DB10CE3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9C1ED2-B50C-BD19-A576-BB8396588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511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A0E32EB-E1C7-388D-DB90-59BC644C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0F46C9-3F0D-D36A-E8C7-8DF944AF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EEE567F-40F8-8D86-0A7B-B0B291166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29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318CE-7354-497D-27A1-CBEF2E632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3B3562-B801-6B3C-E2D3-C1AC6D9EC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B1CFF3-E0F2-06A6-709E-2B8FF0E37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9C7FB16-0EB7-5CD7-8CE6-1678FBF03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C3336D-4EA9-F303-8450-0870B9961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CDCEB2-BEE9-8ED8-5E02-390BC206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51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628E39-B7BD-CAF1-65FA-95A040817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C9C867A-9005-AC56-120E-6D4FF0860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DDA1BA-9EDD-8C93-0234-705F1873B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E4FB59-D352-46E3-0B5E-49296480E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FF2636-6964-538F-BB82-ACF9B014E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4A8F0D-C23E-1B70-6DE9-5B2F6306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8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8156559-E96B-D413-4669-FC33DD406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AD96FF-27A4-61A4-ED40-2317F01A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6229AF-C2E8-B92E-80B5-88BDFA55A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99F990-78F5-437A-A721-7B476BD826FC}" type="datetimeFigureOut">
              <a:rPr lang="de-DE" smtClean="0"/>
              <a:t>11.02.2025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2B6DF7-BC0B-804C-5BAB-3FC00AAD9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DFF07C-E881-997E-0E21-C34E5B493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75DEFD-4FA7-4454-A5B0-6CBEDBBA34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23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8703D87-6AB4-167A-E9D2-81680A3F7E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0FF27FC6-7B22-C7DF-9BE6-65C98AC15072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e-DE" sz="3200" b="1" dirty="0">
              <a:solidFill>
                <a:schemeClr val="tx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2DC4BD5-E461-47F3-09E5-4019F992FED5}"/>
              </a:ext>
            </a:extLst>
          </p:cNvPr>
          <p:cNvSpPr/>
          <p:nvPr/>
        </p:nvSpPr>
        <p:spPr>
          <a:xfrm>
            <a:off x="1266204" y="341270"/>
            <a:ext cx="4320000" cy="43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400" b="1" dirty="0"/>
              <a:t>Expand your knowledge, share your information and experience or collect data on OER worldwide via the OER World Map. 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747485A3-8A3D-0DBA-B83A-268CB0D59485}"/>
              </a:ext>
            </a:extLst>
          </p:cNvPr>
          <p:cNvSpPr/>
          <p:nvPr/>
        </p:nvSpPr>
        <p:spPr>
          <a:xfrm>
            <a:off x="5586204" y="2916730"/>
            <a:ext cx="3600000" cy="360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400" b="1" dirty="0"/>
              <a:t>Everyone can access, contribute to and collect the information on the World Map.</a:t>
            </a:r>
            <a:endParaRPr lang="de-DE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51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212250-E6D6-8046-DC1E-483D521933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335FD90-20D2-AA91-3106-17BCEE3917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99A65A0-E498-5096-132C-F487FB580411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de-DE" sz="1400" dirty="0" err="1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6A82C20-B6BC-7B97-2D0D-C0753CD04B7A}"/>
              </a:ext>
            </a:extLst>
          </p:cNvPr>
          <p:cNvSpPr/>
          <p:nvPr/>
        </p:nvSpPr>
        <p:spPr>
          <a:xfrm>
            <a:off x="150383" y="1016576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800" b="1" dirty="0">
                <a:solidFill>
                  <a:schemeClr val="bg1"/>
                </a:solidFill>
              </a:rPr>
              <a:t>Find </a:t>
            </a:r>
            <a:r>
              <a:rPr lang="de-DE" sz="2800" b="1" dirty="0" err="1">
                <a:solidFill>
                  <a:schemeClr val="bg1"/>
                </a:solidFill>
              </a:rPr>
              <a:t>the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work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of</a:t>
            </a:r>
            <a:r>
              <a:rPr lang="de-DE" sz="2800" b="1" dirty="0">
                <a:solidFill>
                  <a:schemeClr val="bg1"/>
                </a:solidFill>
              </a:rPr>
              <a:t> </a:t>
            </a:r>
            <a:r>
              <a:rPr lang="de-DE" sz="2800" b="1" dirty="0" err="1">
                <a:solidFill>
                  <a:schemeClr val="bg1"/>
                </a:solidFill>
              </a:rPr>
              <a:t>others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B74E8BA-2A81-F02A-8A75-875F6385A156}"/>
              </a:ext>
            </a:extLst>
          </p:cNvPr>
          <p:cNvSpPr/>
          <p:nvPr/>
        </p:nvSpPr>
        <p:spPr>
          <a:xfrm>
            <a:off x="3380361" y="317872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Find People</a:t>
            </a:r>
          </a:p>
          <a:p>
            <a:pPr algn="ctr"/>
            <a:r>
              <a:rPr lang="de-DE" sz="2000" b="1" dirty="0" err="1">
                <a:solidFill>
                  <a:schemeClr val="bg1"/>
                </a:solidFill>
              </a:rPr>
              <a:t>working</a:t>
            </a:r>
            <a:r>
              <a:rPr lang="de-DE" sz="2000" b="1" dirty="0">
                <a:solidFill>
                  <a:schemeClr val="bg1"/>
                </a:solidFill>
              </a:rPr>
              <a:t> in </a:t>
            </a:r>
            <a:r>
              <a:rPr lang="de-DE" sz="2000" b="1" dirty="0" err="1">
                <a:solidFill>
                  <a:schemeClr val="bg1"/>
                </a:solidFill>
              </a:rPr>
              <a:t>the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field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of</a:t>
            </a:r>
            <a:r>
              <a:rPr lang="de-DE" sz="2000" b="1" dirty="0">
                <a:solidFill>
                  <a:schemeClr val="bg1"/>
                </a:solidFill>
              </a:rPr>
              <a:t> Open Education and OER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CD510D3-0CA1-786B-4C38-3DA86B41E3D0}"/>
              </a:ext>
            </a:extLst>
          </p:cNvPr>
          <p:cNvSpPr/>
          <p:nvPr/>
        </p:nvSpPr>
        <p:spPr>
          <a:xfrm>
            <a:off x="2638516" y="3338836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Browse for Services or tools to reuse, revise and redistribute OER.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D4FC02F0-FDA5-9383-6EED-AC1267BEB58E}"/>
              </a:ext>
            </a:extLst>
          </p:cNvPr>
          <p:cNvSpPr/>
          <p:nvPr/>
        </p:nvSpPr>
        <p:spPr>
          <a:xfrm>
            <a:off x="5382206" y="2507461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Search for events to increase your knowledge 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20FD5037-3AEE-F076-1627-E05E9089177B}"/>
              </a:ext>
            </a:extLst>
          </p:cNvPr>
          <p:cNvSpPr/>
          <p:nvPr/>
        </p:nvSpPr>
        <p:spPr>
          <a:xfrm>
            <a:off x="8125896" y="1376576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Find organizations or projects in a specific research field, or an educational sector.</a:t>
            </a:r>
            <a:endParaRPr lang="de-DE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6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6507C7-8BA8-A2C7-E8CB-3716BA5AE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048F9962-4103-9C57-26EA-A284EDADDE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7B1CCBFA-695C-4FE3-E803-2C8A6CD25AC5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de-DE" sz="1400" dirty="0" err="1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62B16B5E-5A79-162B-36C5-E5D0687A3ED0}"/>
              </a:ext>
            </a:extLst>
          </p:cNvPr>
          <p:cNvSpPr/>
          <p:nvPr/>
        </p:nvSpPr>
        <p:spPr>
          <a:xfrm>
            <a:off x="150383" y="1016576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800" b="1" dirty="0"/>
              <a:t>Make your own work visible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1AE09D91-3C59-05A7-7CD8-E2873CEE8653}"/>
              </a:ext>
            </a:extLst>
          </p:cNvPr>
          <p:cNvSpPr/>
          <p:nvPr/>
        </p:nvSpPr>
        <p:spPr>
          <a:xfrm>
            <a:off x="3380361" y="317872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2000" b="1" dirty="0">
                <a:solidFill>
                  <a:schemeClr val="bg1"/>
                </a:solidFill>
              </a:rPr>
              <a:t>Set </a:t>
            </a:r>
            <a:r>
              <a:rPr lang="de-DE" sz="2000" b="1" dirty="0" err="1">
                <a:solidFill>
                  <a:schemeClr val="bg1"/>
                </a:solidFill>
              </a:rPr>
              <a:t>up</a:t>
            </a:r>
            <a:r>
              <a:rPr lang="de-DE" sz="2000" b="1" dirty="0">
                <a:solidFill>
                  <a:schemeClr val="bg1"/>
                </a:solidFill>
              </a:rPr>
              <a:t> a </a:t>
            </a:r>
            <a:r>
              <a:rPr lang="de-DE" sz="2000" b="1" dirty="0" err="1">
                <a:solidFill>
                  <a:schemeClr val="bg1"/>
                </a:solidFill>
              </a:rPr>
              <a:t>profil</a:t>
            </a:r>
            <a:r>
              <a:rPr lang="de-DE" sz="2000" b="1" dirty="0">
                <a:solidFill>
                  <a:schemeClr val="bg1"/>
                </a:solidFill>
              </a:rPr>
              <a:t> and </a:t>
            </a:r>
            <a:r>
              <a:rPr lang="de-DE" sz="2000" b="1" dirty="0" err="1">
                <a:solidFill>
                  <a:schemeClr val="bg1"/>
                </a:solidFill>
              </a:rPr>
              <a:t>let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others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know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what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you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are</a:t>
            </a:r>
            <a:r>
              <a:rPr lang="de-DE" sz="2000" b="1" dirty="0">
                <a:solidFill>
                  <a:schemeClr val="bg1"/>
                </a:solidFill>
              </a:rPr>
              <a:t> </a:t>
            </a:r>
            <a:r>
              <a:rPr lang="de-DE" sz="2000" b="1" dirty="0" err="1">
                <a:solidFill>
                  <a:schemeClr val="bg1"/>
                </a:solidFill>
              </a:rPr>
              <a:t>working</a:t>
            </a:r>
            <a:r>
              <a:rPr lang="de-DE" sz="2000" b="1" dirty="0">
                <a:solidFill>
                  <a:schemeClr val="bg1"/>
                </a:solidFill>
              </a:rPr>
              <a:t> on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E59C4739-71C0-148C-E90B-B8B17969F08B}"/>
              </a:ext>
            </a:extLst>
          </p:cNvPr>
          <p:cNvSpPr/>
          <p:nvPr/>
        </p:nvSpPr>
        <p:spPr>
          <a:xfrm>
            <a:off x="2638516" y="3338836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Share your own work as an open educator, researcher or policy maker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A186159-7DC6-85BB-2C5C-1EC415831AED}"/>
              </a:ext>
            </a:extLst>
          </p:cNvPr>
          <p:cNvSpPr/>
          <p:nvPr/>
        </p:nvSpPr>
        <p:spPr>
          <a:xfrm>
            <a:off x="5382206" y="2507461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make your organization, service, tool or events more visible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E8FFB9C-1670-D577-0C15-44DF7E64C353}"/>
              </a:ext>
            </a:extLst>
          </p:cNvPr>
          <p:cNvSpPr/>
          <p:nvPr/>
        </p:nvSpPr>
        <p:spPr>
          <a:xfrm>
            <a:off x="8125896" y="1376576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Share your policy example for reuse and </a:t>
            </a:r>
            <a:r>
              <a:rPr lang="en-US" sz="2000" b="1" dirty="0" err="1"/>
              <a:t>benchlearning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3A8254F-03ED-1ADD-D2C0-BC0597A208BF}"/>
              </a:ext>
            </a:extLst>
          </p:cNvPr>
          <p:cNvSpPr/>
          <p:nvPr/>
        </p:nvSpPr>
        <p:spPr>
          <a:xfrm>
            <a:off x="9392433" y="4020128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2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Others will  be able to learn from what you are working on</a:t>
            </a:r>
            <a:endParaRPr lang="de-DE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7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18BAA8-58A1-3AA5-B342-C4E8A56E83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DEFC752-B9DF-EA4D-19AE-F6D2373CCAA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849" t="56014" r="29101" b="9456"/>
          <a:stretch/>
        </p:blipFill>
        <p:spPr>
          <a:xfrm>
            <a:off x="-1061827" y="0"/>
            <a:ext cx="14315654" cy="685800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23B17568-6958-7584-D9EA-3C409C1CB662}"/>
              </a:ext>
            </a:extLst>
          </p:cNvPr>
          <p:cNvSpPr/>
          <p:nvPr/>
        </p:nvSpPr>
        <p:spPr>
          <a:xfrm>
            <a:off x="-1061827" y="699655"/>
            <a:ext cx="14315654" cy="5458690"/>
          </a:xfrm>
          <a:prstGeom prst="rect">
            <a:avLst/>
          </a:prstGeom>
          <a:solidFill>
            <a:srgbClr val="74B9EF">
              <a:alpha val="74902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endParaRPr lang="de-DE" sz="1400" dirty="0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022A0B2F-7EDA-EBB7-5FAA-7EA85EAECFEB}"/>
              </a:ext>
            </a:extLst>
          </p:cNvPr>
          <p:cNvSpPr/>
          <p:nvPr/>
        </p:nvSpPr>
        <p:spPr>
          <a:xfrm>
            <a:off x="150383" y="1016576"/>
            <a:ext cx="2880000" cy="288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800" b="1" dirty="0"/>
              <a:t>Get an overview of the OER landscape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E66C01EE-4211-B825-EA8E-68BCC98C2C89}"/>
              </a:ext>
            </a:extLst>
          </p:cNvPr>
          <p:cNvSpPr/>
          <p:nvPr/>
        </p:nvSpPr>
        <p:spPr>
          <a:xfrm>
            <a:off x="3380361" y="317872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Collect data on specific areas or subjects to facilitate your research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0665EAF8-1F3F-F7C2-9EF7-1E1FB4006B12}"/>
              </a:ext>
            </a:extLst>
          </p:cNvPr>
          <p:cNvSpPr/>
          <p:nvPr/>
        </p:nvSpPr>
        <p:spPr>
          <a:xfrm>
            <a:off x="2638516" y="3338836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find arguments to support decision-making processes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D19C6A3-DA00-6433-85CB-545ABCCABBC6}"/>
              </a:ext>
            </a:extLst>
          </p:cNvPr>
          <p:cNvSpPr/>
          <p:nvPr/>
        </p:nvSpPr>
        <p:spPr>
          <a:xfrm>
            <a:off x="5382206" y="2507461"/>
            <a:ext cx="2520000" cy="2520000"/>
          </a:xfrm>
          <a:prstGeom prst="ellipse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sz="2000" b="1" dirty="0"/>
              <a:t>Search for good practice policy examples for reuse and </a:t>
            </a:r>
            <a:r>
              <a:rPr lang="en-US" sz="2000" b="1" dirty="0" err="1"/>
              <a:t>benchlearning</a:t>
            </a:r>
            <a:endParaRPr lang="de-DE" sz="2000" b="1" dirty="0">
              <a:solidFill>
                <a:schemeClr val="bg1"/>
              </a:solidFill>
            </a:endParaRPr>
          </a:p>
          <a:p>
            <a:pPr algn="ctr"/>
            <a:endParaRPr lang="de-DE" sz="2000" b="1" dirty="0">
              <a:solidFill>
                <a:schemeClr val="bg1"/>
              </a:solidFill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CA177E2A-904E-CBD5-DE5A-34731A92B6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31303">
            <a:off x="9761735" y="5418300"/>
            <a:ext cx="1382474" cy="1214582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6F57A02F-F269-D11D-159F-E09AE07103E2}"/>
              </a:ext>
            </a:extLst>
          </p:cNvPr>
          <p:cNvSpPr txBox="1"/>
          <p:nvPr/>
        </p:nvSpPr>
        <p:spPr>
          <a:xfrm rot="20476990">
            <a:off x="10673352" y="5157375"/>
            <a:ext cx="170074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200" b="1" dirty="0"/>
              <a:t>0 1.0</a:t>
            </a:r>
          </a:p>
        </p:txBody>
      </p:sp>
    </p:spTree>
    <p:extLst>
      <p:ext uri="{BB962C8B-B14F-4D97-AF65-F5344CB8AC3E}">
        <p14:creationId xmlns:p14="http://schemas.microsoft.com/office/powerpoint/2010/main" val="740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30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Grimm, Susanne</dc:creator>
  <cp:lastModifiedBy>Grimm, Susanne</cp:lastModifiedBy>
  <cp:revision>7</cp:revision>
  <dcterms:created xsi:type="dcterms:W3CDTF">2025-02-07T15:33:23Z</dcterms:created>
  <dcterms:modified xsi:type="dcterms:W3CDTF">2025-02-11T16:27:02Z</dcterms:modified>
</cp:coreProperties>
</file>